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59"/>
  </p:notesMasterIdLst>
  <p:handoutMasterIdLst>
    <p:handoutMasterId r:id="rId60"/>
  </p:handoutMasterIdLst>
  <p:sldIdLst>
    <p:sldId id="256" r:id="rId3"/>
    <p:sldId id="262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721" autoAdjust="0"/>
  </p:normalViewPr>
  <p:slideViewPr>
    <p:cSldViewPr snapToGrid="0" showGuides="1">
      <p:cViewPr varScale="1">
        <p:scale>
          <a:sx n="70" d="100"/>
          <a:sy n="70" d="100"/>
        </p:scale>
        <p:origin x="3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18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me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1</a:t>
            </a:r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0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2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1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3</a:t>
            </a:r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4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Category 5</a:t>
            </a:r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64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33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You can type your own categories and points values in this game board.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slides we’ve provided.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a points box to go to that question,</a:t>
            </a:r>
            <a:r>
              <a:rPr lang="en-US" sz="1600" baseline="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then </a:t>
            </a: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to</a:t>
            </a:r>
            <a:r>
              <a:rPr lang="en-US" sz="1600" baseline="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 move to the answer slide</a:t>
            </a: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Click the left triangle to return to this game board slide. </a:t>
            </a:r>
          </a:p>
        </p:txBody>
      </p:sp>
    </p:spTree>
    <p:extLst>
      <p:ext uri="{BB962C8B-B14F-4D97-AF65-F5344CB8AC3E}">
        <p14:creationId xmlns:p14="http://schemas.microsoft.com/office/powerpoint/2010/main" val="383076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3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37216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4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4 divider slide</a:t>
            </a:r>
          </a:p>
        </p:txBody>
      </p:sp>
    </p:spTree>
    <p:extLst>
      <p:ext uri="{BB962C8B-B14F-4D97-AF65-F5344CB8AC3E}">
        <p14:creationId xmlns:p14="http://schemas.microsoft.com/office/powerpoint/2010/main" val="73065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4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4</a:t>
            </a:r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4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3960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5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5 divider slide</a:t>
            </a:r>
          </a:p>
        </p:txBody>
      </p:sp>
    </p:spTree>
    <p:extLst>
      <p:ext uri="{BB962C8B-B14F-4D97-AF65-F5344CB8AC3E}">
        <p14:creationId xmlns:p14="http://schemas.microsoft.com/office/powerpoint/2010/main" val="97196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5 Questions">
    <p:bg>
      <p:bgPr>
        <a:solidFill>
          <a:schemeClr val="bg2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5</a:t>
            </a:r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0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5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39335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1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1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1571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1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left triangle to return to the game board slide.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1</a:t>
            </a:r>
          </a:p>
        </p:txBody>
      </p:sp>
      <p:sp>
        <p:nvSpPr>
          <p:cNvPr id="14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1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1319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2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2 divider slide</a:t>
            </a:r>
          </a:p>
        </p:txBody>
      </p:sp>
    </p:spTree>
    <p:extLst>
      <p:ext uri="{BB962C8B-B14F-4D97-AF65-F5344CB8AC3E}">
        <p14:creationId xmlns:p14="http://schemas.microsoft.com/office/powerpoint/2010/main" val="131711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2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2</a:t>
            </a:r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2 Answer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Q"/>
          <p:cNvSpPr txBox="1"/>
          <p:nvPr userDrawn="1"/>
        </p:nvSpPr>
        <p:spPr>
          <a:xfrm rot="16200000">
            <a:off x="-2011120" y="1813076"/>
            <a:ext cx="5749803" cy="212365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38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Answer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answer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503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3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Category 3 divider slide</a:t>
            </a:r>
          </a:p>
        </p:txBody>
      </p:sp>
    </p:spTree>
    <p:extLst>
      <p:ext uri="{BB962C8B-B14F-4D97-AF65-F5344CB8AC3E}">
        <p14:creationId xmlns:p14="http://schemas.microsoft.com/office/powerpoint/2010/main" val="201598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3 Question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Q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1150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 panose="020B0503020204020204" pitchFamily="34" charset="0"/>
                <a:cs typeface="Arial" panose="020B0604020202020204" pitchFamily="34" charset="0"/>
              </a:rPr>
              <a:t>Question</a:t>
            </a:r>
          </a:p>
        </p:txBody>
      </p:sp>
      <p:sp>
        <p:nvSpPr>
          <p:cNvPr id="8" name="Question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Type question here. </a:t>
            </a:r>
          </a:p>
        </p:txBody>
      </p:sp>
      <p:sp>
        <p:nvSpPr>
          <p:cNvPr id="2" name="Rectangle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int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en-US" dirty="0"/>
              <a:t>Points</a:t>
            </a:r>
          </a:p>
        </p:txBody>
      </p:sp>
      <p:sp>
        <p:nvSpPr>
          <p:cNvPr id="10" name="Back to game board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ction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Type your questions and answers in the placeholders. You can add the points value at the bottom for reference.</a:t>
            </a:r>
          </a:p>
          <a:p>
            <a:pPr lvl="0">
              <a:spcBef>
                <a:spcPts val="1200"/>
              </a:spcBef>
            </a:pPr>
            <a:r>
              <a:rPr lang="en-US" sz="1600" dirty="0">
                <a:solidFill>
                  <a:srgbClr val="7F7F7F"/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When you’re in slide show view, click the triangle to return to the game board slide.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en-US" dirty="0"/>
              <a:t>Category 3</a:t>
            </a:r>
          </a:p>
        </p:txBody>
      </p:sp>
      <p:sp>
        <p:nvSpPr>
          <p:cNvPr id="12" name="Back to game board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3588" y="5900384"/>
            <a:ext cx="7969542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3588" y="1825625"/>
            <a:ext cx="10220212" cy="407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en-US" smtClean="0"/>
              <a:t>11/6/2016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D6C-B21A-4AFF-BD71-9CA00C1F4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7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68" r:id="rId4"/>
    <p:sldLayoutId id="2147483662" r:id="rId5"/>
    <p:sldLayoutId id="2147483669" r:id="rId6"/>
    <p:sldLayoutId id="2147483670" r:id="rId7"/>
    <p:sldLayoutId id="2147483663" r:id="rId8"/>
    <p:sldLayoutId id="2147483671" r:id="rId9"/>
    <p:sldLayoutId id="2147483672" r:id="rId10"/>
    <p:sldLayoutId id="2147483664" r:id="rId11"/>
    <p:sldLayoutId id="2147483673" r:id="rId12"/>
    <p:sldLayoutId id="2147483674" r:id="rId13"/>
    <p:sldLayoutId id="2147483665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7.xml"/><Relationship Id="rId18" Type="http://schemas.openxmlformats.org/officeDocument/2006/relationships/slide" Target="slide38.xml"/><Relationship Id="rId26" Type="http://schemas.openxmlformats.org/officeDocument/2006/relationships/slide" Target="slide55.xml"/><Relationship Id="rId3" Type="http://schemas.openxmlformats.org/officeDocument/2006/relationships/slide" Target="slide5.xml"/><Relationship Id="rId21" Type="http://schemas.openxmlformats.org/officeDocument/2006/relationships/slide" Target="slide44.xml"/><Relationship Id="rId7" Type="http://schemas.openxmlformats.org/officeDocument/2006/relationships/slide" Target="slide14.xml"/><Relationship Id="rId12" Type="http://schemas.openxmlformats.org/officeDocument/2006/relationships/slide" Target="slide25.xml"/><Relationship Id="rId17" Type="http://schemas.openxmlformats.org/officeDocument/2006/relationships/slide" Target="slide36.xml"/><Relationship Id="rId25" Type="http://schemas.openxmlformats.org/officeDocument/2006/relationships/slide" Target="slide53.xml"/><Relationship Id="rId2" Type="http://schemas.openxmlformats.org/officeDocument/2006/relationships/slide" Target="slide3.xml"/><Relationship Id="rId16" Type="http://schemas.openxmlformats.org/officeDocument/2006/relationships/slide" Target="slide33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11" Type="http://schemas.openxmlformats.org/officeDocument/2006/relationships/slide" Target="slide22.xml"/><Relationship Id="rId24" Type="http://schemas.openxmlformats.org/officeDocument/2006/relationships/slide" Target="slide51.xml"/><Relationship Id="rId5" Type="http://schemas.openxmlformats.org/officeDocument/2006/relationships/slide" Target="slide9.xml"/><Relationship Id="rId15" Type="http://schemas.openxmlformats.org/officeDocument/2006/relationships/slide" Target="slide31.xml"/><Relationship Id="rId23" Type="http://schemas.openxmlformats.org/officeDocument/2006/relationships/slide" Target="slide49.xml"/><Relationship Id="rId10" Type="http://schemas.openxmlformats.org/officeDocument/2006/relationships/slide" Target="slide20.xml"/><Relationship Id="rId19" Type="http://schemas.openxmlformats.org/officeDocument/2006/relationships/slide" Target="slide40.xml"/><Relationship Id="rId4" Type="http://schemas.openxmlformats.org/officeDocument/2006/relationships/slide" Target="slide7.xml"/><Relationship Id="rId9" Type="http://schemas.openxmlformats.org/officeDocument/2006/relationships/slide" Target="slide18.xml"/><Relationship Id="rId14" Type="http://schemas.openxmlformats.org/officeDocument/2006/relationships/slide" Target="slide29.xml"/><Relationship Id="rId22" Type="http://schemas.openxmlformats.org/officeDocument/2006/relationships/slide" Target="slide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Placeholder 6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200" dirty="0"/>
              <a:t>Vietnam People</a:t>
            </a:r>
          </a:p>
        </p:txBody>
      </p:sp>
      <p:sp>
        <p:nvSpPr>
          <p:cNvPr id="128" name="Text Placeholder 1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10</a:t>
            </a:r>
            <a:endParaRPr lang="en-US" dirty="0"/>
          </a:p>
        </p:txBody>
      </p:sp>
      <p:sp>
        <p:nvSpPr>
          <p:cNvPr id="133" name="Text Placeholder 13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20</a:t>
            </a:r>
            <a:endParaRPr lang="en-US" dirty="0"/>
          </a:p>
        </p:txBody>
      </p:sp>
      <p:sp>
        <p:nvSpPr>
          <p:cNvPr id="138" name="Text Placeholder 13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hlinkClick r:id="rId4" action="ppaction://hlinksldjump"/>
              </a:rPr>
              <a:t>30</a:t>
            </a:r>
            <a:endParaRPr lang="en-US" dirty="0"/>
          </a:p>
        </p:txBody>
      </p:sp>
      <p:sp>
        <p:nvSpPr>
          <p:cNvPr id="143" name="Text Placeholder 14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>
                <a:hlinkClick r:id="rId5" action="ppaction://hlinksldjump"/>
              </a:rPr>
              <a:t>40</a:t>
            </a:r>
            <a:endParaRPr lang="en-US" dirty="0"/>
          </a:p>
        </p:txBody>
      </p:sp>
      <p:sp>
        <p:nvSpPr>
          <p:cNvPr id="148" name="Text Placeholder 14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>
                <a:hlinkClick r:id="rId6" action="ppaction://hlinksldjump"/>
              </a:rPr>
              <a:t>50</a:t>
            </a:r>
            <a:endParaRPr lang="en-US" dirty="0"/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200" dirty="0"/>
              <a:t>Vietnam Terms</a:t>
            </a:r>
          </a:p>
        </p:txBody>
      </p:sp>
      <p:sp>
        <p:nvSpPr>
          <p:cNvPr id="129" name="Text Placeholder 12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>
                <a:hlinkClick r:id="rId7" action="ppaction://hlinksldjump"/>
              </a:rPr>
              <a:t>10</a:t>
            </a:r>
            <a:endParaRPr lang="en-US" dirty="0"/>
          </a:p>
        </p:txBody>
      </p:sp>
      <p:sp>
        <p:nvSpPr>
          <p:cNvPr id="134" name="Text Placeholder 13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>
                <a:hlinkClick r:id="rId8" action="ppaction://hlinksldjump"/>
              </a:rPr>
              <a:t>20</a:t>
            </a:r>
            <a:endParaRPr lang="en-US" dirty="0"/>
          </a:p>
        </p:txBody>
      </p:sp>
      <p:sp>
        <p:nvSpPr>
          <p:cNvPr id="139" name="Text Placeholder 138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>
                <a:hlinkClick r:id="rId9" action="ppaction://hlinksldjump"/>
              </a:rPr>
              <a:t>30</a:t>
            </a:r>
            <a:endParaRPr lang="en-US" dirty="0"/>
          </a:p>
        </p:txBody>
      </p:sp>
      <p:sp>
        <p:nvSpPr>
          <p:cNvPr id="144" name="Text Placeholder 143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>
                <a:hlinkClick r:id="rId10" action="ppaction://hlinksldjump"/>
              </a:rPr>
              <a:t>40</a:t>
            </a:r>
            <a:endParaRPr lang="en-US" dirty="0"/>
          </a:p>
        </p:txBody>
      </p:sp>
      <p:sp>
        <p:nvSpPr>
          <p:cNvPr id="149" name="Text Placeholder 14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>
                <a:hlinkClick r:id="rId11" action="ppaction://hlinksldjump"/>
              </a:rPr>
              <a:t>50</a:t>
            </a:r>
            <a:endParaRPr lang="en-US" dirty="0"/>
          </a:p>
        </p:txBody>
      </p:sp>
      <p:sp>
        <p:nvSpPr>
          <p:cNvPr id="65" name="Text Placeholder 6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200" dirty="0"/>
              <a:t>Vietnam Legacy</a:t>
            </a:r>
          </a:p>
        </p:txBody>
      </p:sp>
      <p:sp>
        <p:nvSpPr>
          <p:cNvPr id="130" name="Text Placeholder 129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hlinkClick r:id="rId12" action="ppaction://hlinksldjump"/>
              </a:rPr>
              <a:t>10</a:t>
            </a:r>
            <a:endParaRPr lang="en-US" dirty="0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>
                <a:hlinkClick r:id="rId13" action="ppaction://hlinksldjump"/>
              </a:rPr>
              <a:t>20</a:t>
            </a:r>
            <a:endParaRPr lang="en-US" dirty="0"/>
          </a:p>
        </p:txBody>
      </p:sp>
      <p:sp>
        <p:nvSpPr>
          <p:cNvPr id="140" name="Text Placeholder 13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>
                <a:hlinkClick r:id="rId14" action="ppaction://hlinksldjump"/>
              </a:rPr>
              <a:t>30</a:t>
            </a:r>
            <a:endParaRPr lang="en-US" dirty="0"/>
          </a:p>
        </p:txBody>
      </p:sp>
      <p:sp>
        <p:nvSpPr>
          <p:cNvPr id="145" name="Text Placeholder 14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>
                <a:hlinkClick r:id="rId15" action="ppaction://hlinksldjump"/>
              </a:rPr>
              <a:t>40</a:t>
            </a:r>
            <a:endParaRPr lang="en-US" dirty="0"/>
          </a:p>
        </p:txBody>
      </p:sp>
      <p:sp>
        <p:nvSpPr>
          <p:cNvPr id="150" name="Text Placeholder 14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>
                <a:hlinkClick r:id="rId16" action="ppaction://hlinksldjump"/>
              </a:rPr>
              <a:t>50</a:t>
            </a:r>
            <a:endParaRPr lang="en-US" dirty="0"/>
          </a:p>
        </p:txBody>
      </p:sp>
      <p:sp>
        <p:nvSpPr>
          <p:cNvPr id="66" name="Text Placeholder 6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200" dirty="0"/>
              <a:t>Counterculture</a:t>
            </a:r>
          </a:p>
        </p:txBody>
      </p:sp>
      <p:sp>
        <p:nvSpPr>
          <p:cNvPr id="131" name="Text Placeholder 13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hlinkClick r:id="rId17" action="ppaction://hlinksldjump"/>
              </a:rPr>
              <a:t>10</a:t>
            </a:r>
            <a:endParaRPr lang="en-US" dirty="0"/>
          </a:p>
        </p:txBody>
      </p:sp>
      <p:sp>
        <p:nvSpPr>
          <p:cNvPr id="136" name="Text Placeholder 13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hlinkClick r:id="rId18" action="ppaction://hlinksldjump"/>
              </a:rPr>
              <a:t>20</a:t>
            </a:r>
            <a:endParaRPr lang="en-US" dirty="0"/>
          </a:p>
        </p:txBody>
      </p:sp>
      <p:sp>
        <p:nvSpPr>
          <p:cNvPr id="141" name="Text Placeholder 14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>
                <a:hlinkClick r:id="rId19" action="ppaction://hlinksldjump"/>
              </a:rPr>
              <a:t>30</a:t>
            </a:r>
            <a:endParaRPr lang="en-US" dirty="0"/>
          </a:p>
        </p:txBody>
      </p:sp>
      <p:sp>
        <p:nvSpPr>
          <p:cNvPr id="146" name="Text Placeholder 14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>
                <a:hlinkClick r:id="rId20" action="ppaction://hlinksldjump"/>
              </a:rPr>
              <a:t>40</a:t>
            </a:r>
            <a:endParaRPr lang="en-US" dirty="0"/>
          </a:p>
        </p:txBody>
      </p:sp>
      <p:sp>
        <p:nvSpPr>
          <p:cNvPr id="151" name="Text Placeholder 15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>
                <a:hlinkClick r:id="rId21" action="ppaction://hlinksldjump"/>
              </a:rPr>
              <a:t>50</a:t>
            </a:r>
            <a:endParaRPr lang="en-US" dirty="0"/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2200" dirty="0"/>
              <a:t>Odds and Ends</a:t>
            </a:r>
          </a:p>
        </p:txBody>
      </p:sp>
      <p:sp>
        <p:nvSpPr>
          <p:cNvPr id="132" name="Text Placeholder 13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hlinkClick r:id="rId22" action="ppaction://hlinksldjump"/>
              </a:rPr>
              <a:t>10</a:t>
            </a:r>
            <a:endParaRPr lang="en-US" dirty="0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>
                <a:hlinkClick r:id="rId23" action="ppaction://hlinksldjump"/>
              </a:rPr>
              <a:t>20</a:t>
            </a:r>
            <a:endParaRPr lang="en-US" dirty="0"/>
          </a:p>
        </p:txBody>
      </p:sp>
      <p:sp>
        <p:nvSpPr>
          <p:cNvPr id="142" name="Text Placeholder 14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>
                <a:hlinkClick r:id="rId24" action="ppaction://hlinksldjump"/>
              </a:rPr>
              <a:t>30</a:t>
            </a:r>
            <a:endParaRPr lang="en-US" dirty="0"/>
          </a:p>
        </p:txBody>
      </p:sp>
      <p:sp>
        <p:nvSpPr>
          <p:cNvPr id="147" name="Text Placeholder 14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>
                <a:hlinkClick r:id="rId25" action="ppaction://hlinksldjump"/>
              </a:rPr>
              <a:t>40</a:t>
            </a:r>
            <a:endParaRPr lang="en-US" dirty="0"/>
          </a:p>
        </p:txBody>
      </p:sp>
      <p:sp>
        <p:nvSpPr>
          <p:cNvPr id="152" name="Text Placeholder 151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>
                <a:hlinkClick r:id="rId26" action="ppaction://hlinksldjump"/>
              </a:rPr>
              <a:t>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General William Westmoreland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703" y="485976"/>
            <a:ext cx="2259915" cy="338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TV newscaster announced in 1968 that it seemed “more certain than ever that the bloody experience in Vietnam is to end in a stalemate?”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409080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Walter Cronkite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78" y="812609"/>
            <a:ext cx="411480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 questions follow</a:t>
            </a:r>
          </a:p>
        </p:txBody>
      </p:sp>
    </p:spTree>
    <p:extLst>
      <p:ext uri="{BB962C8B-B14F-4D97-AF65-F5344CB8AC3E}">
        <p14:creationId xmlns:p14="http://schemas.microsoft.com/office/powerpoint/2010/main" val="378296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French left Vietnam after loosing the battle of _____________.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403599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Dien</a:t>
            </a:r>
            <a:r>
              <a:rPr lang="en-US" dirty="0"/>
              <a:t> Bien </a:t>
            </a:r>
            <a:r>
              <a:rPr lang="en-US" dirty="0" err="1"/>
              <a:t>Phu</a:t>
            </a:r>
            <a:r>
              <a:rPr lang="en-US" dirty="0"/>
              <a:t>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18" y="627824"/>
            <a:ext cx="45720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guerilla army of South Vietnamese communists was organized by the North Vietnamese government?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72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Vietcong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633" y="1453585"/>
            <a:ext cx="3510528" cy="242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1964 congressional legislation allowed President Johnson to go to war in Vietnam?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125265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Gulf of Tonkin Resolution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951" y="101834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 questions follow</a:t>
            </a:r>
          </a:p>
        </p:txBody>
      </p:sp>
    </p:spTree>
    <p:extLst>
      <p:ext uri="{BB962C8B-B14F-4D97-AF65-F5344CB8AC3E}">
        <p14:creationId xmlns:p14="http://schemas.microsoft.com/office/powerpoint/2010/main" val="386030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 Americans increasingly doubted Johnson’s assurances of eventual victory in Vietnam, a _____________ developed.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701383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credibility gap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55" y="691124"/>
            <a:ext cx="2450699" cy="31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this 1968 surprise attack, guerilla fighters staged attacks in cities and airbases of the South and blasted into the American embassy in Saigon.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</p:spTree>
    <p:extLst>
      <p:ext uri="{BB962C8B-B14F-4D97-AF65-F5344CB8AC3E}">
        <p14:creationId xmlns:p14="http://schemas.microsoft.com/office/powerpoint/2010/main" val="2970436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Tet Offensive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75" y="817507"/>
            <a:ext cx="5889720" cy="30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Category 3 questions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03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national security advisor worked to improve relations with the Soviet Union and China in order to persuade them to cut back on aid to North Vietnam.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364820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Henry </a:t>
            </a:r>
            <a:r>
              <a:rPr lang="en-US" dirty="0" err="1"/>
              <a:t>Kissenger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01" y="1131698"/>
            <a:ext cx="3865001" cy="274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massacre at this South Vietnamese village became a symbol of the senselessness of the war for many Americans.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512111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My Lai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562" y="1225553"/>
            <a:ext cx="3995421" cy="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After President Nixon invaded Cambodia, a student protest at this college resulted in the deaths of four demonstrators.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341784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Who fought Japan, then, as the leader of North Vietnam, fought France and the United States?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355163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Kent State University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44" y="808799"/>
            <a:ext cx="45720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Daniel Ellsberg leaked these documents to show that the many in the Johnson administration had privately questioned the war while publicly defending it.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277240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Pentagon Papers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209" y="694499"/>
            <a:ext cx="45720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legislation did Congress pas in 1973 to reestablish limits on power of presidents to go to war?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</p:spTree>
    <p:extLst>
      <p:ext uri="{BB962C8B-B14F-4D97-AF65-F5344CB8AC3E}">
        <p14:creationId xmlns:p14="http://schemas.microsoft.com/office/powerpoint/2010/main" val="437208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War Powers Act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53" y="674628"/>
            <a:ext cx="37528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Category 4 questions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7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movement began at the University of California at Berkeley in 1964, led by students who wanted to exercise their First Amendment rights?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2466918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Free Speech Movement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70" y="1049811"/>
            <a:ext cx="3980335" cy="282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folk musician turned voice of the counterculture will receive the 2016 Nobel Prize for Literature?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3077313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Bob Dylan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97" y="588903"/>
            <a:ext cx="31432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 Chi Minh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97" y="764159"/>
            <a:ext cx="4148920" cy="31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popular hippie destination in 1967 San Francisco was _____________________.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4246233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Haight-Ashbury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44" y="407185"/>
            <a:ext cx="2312443" cy="2312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694" y="3220770"/>
            <a:ext cx="2857500" cy="2200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41" y="1179493"/>
            <a:ext cx="2659865" cy="339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music festival was held in August 1969 in upstate New York, drawing hundreds of thousands of young people?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1162407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Woodstock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47" y="706860"/>
            <a:ext cx="5927962" cy="44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Complete the following lyric:</a:t>
            </a:r>
          </a:p>
          <a:p>
            <a:r>
              <a:rPr lang="en-US" dirty="0"/>
              <a:t>“There’s a battle outside</a:t>
            </a:r>
            <a:br>
              <a:rPr lang="en-US" dirty="0"/>
            </a:br>
            <a:r>
              <a:rPr lang="en-US" dirty="0"/>
              <a:t>  And it’s </a:t>
            </a:r>
            <a:r>
              <a:rPr lang="en-US" dirty="0" err="1"/>
              <a:t>ragin</a:t>
            </a:r>
            <a:r>
              <a:rPr lang="en-US" dirty="0"/>
              <a:t>’.</a:t>
            </a:r>
            <a:br>
              <a:rPr lang="en-US" dirty="0"/>
            </a:br>
            <a:r>
              <a:rPr lang="en-US" dirty="0"/>
              <a:t>  It’ll soon shake your windows</a:t>
            </a:r>
            <a:br>
              <a:rPr lang="en-US" dirty="0"/>
            </a:br>
            <a:r>
              <a:rPr lang="en-US" dirty="0"/>
              <a:t>  And rattle your walls . . .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</p:spTree>
    <p:extLst>
      <p:ext uri="{BB962C8B-B14F-4D97-AF65-F5344CB8AC3E}">
        <p14:creationId xmlns:p14="http://schemas.microsoft.com/office/powerpoint/2010/main" val="28065628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 the times they are-a-</a:t>
            </a:r>
            <a:r>
              <a:rPr lang="en-US" dirty="0" err="1"/>
              <a:t>changin</a:t>
            </a:r>
            <a:r>
              <a:rPr lang="en-US"/>
              <a:t>’.”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59" y="144615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Category 5 questions follow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5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Betty Friedan and other feminists formed this organization to promote their goals.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460700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National Organization </a:t>
            </a:r>
          </a:p>
          <a:p>
            <a:r>
              <a:rPr lang="en-US" dirty="0"/>
              <a:t>for Women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10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41" y="824891"/>
            <a:ext cx="4576436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proposed amendment, passed by Congress in 1972, was never ratified by enough states to become law?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1382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anti-Communist leader of South Vietnam was assassinated in 1963?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7583985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Equal Rights Amendment (ERA)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91" y="1873956"/>
            <a:ext cx="2327227" cy="23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two terms were used to identify Americans who supported and were against the war in Vietnam?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1863431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hawks and doves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43" y="865949"/>
            <a:ext cx="457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jellied gasoline was dropped by American planes over Vietnam, exploding on contact?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2401523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napalm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686" y="704023"/>
            <a:ext cx="4066444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what year was Vietnam unified under Communist rule?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50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</p:spTree>
    <p:extLst>
      <p:ext uri="{BB962C8B-B14F-4D97-AF65-F5344CB8AC3E}">
        <p14:creationId xmlns:p14="http://schemas.microsoft.com/office/powerpoint/2010/main" val="978699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1975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50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92" y="844695"/>
            <a:ext cx="4711638" cy="303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Ngo </a:t>
            </a:r>
            <a:r>
              <a:rPr lang="en-US" dirty="0" err="1"/>
              <a:t>Dinh</a:t>
            </a:r>
            <a:r>
              <a:rPr lang="en-US" dirty="0"/>
              <a:t> Diem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20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44" y="520633"/>
            <a:ext cx="3134296" cy="33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U.S. president sent combat troops to Vietnam in 1964?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121092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Lyndon Johnson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30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44" y="785765"/>
            <a:ext cx="3171367" cy="41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Who was the American commander in Vietnam?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40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Category 1</a:t>
            </a:r>
          </a:p>
        </p:txBody>
      </p:sp>
    </p:spTree>
    <p:extLst>
      <p:ext uri="{BB962C8B-B14F-4D97-AF65-F5344CB8AC3E}">
        <p14:creationId xmlns:p14="http://schemas.microsoft.com/office/powerpoint/2010/main" val="10920601"/>
      </p:ext>
    </p:extLst>
  </p:cSld>
  <p:clrMapOvr>
    <a:masterClrMapping/>
  </p:clrMapOvr>
</p:sld>
</file>

<file path=ppt/theme/theme1.xml><?xml version="1.0" encoding="utf-8"?>
<a:theme xmlns:a="http://schemas.openxmlformats.org/drawingml/2006/main" name="Game Board Colorful 16x9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a:spPr>
      <a:bodyPr rtlCol="0" anchor="ctr"/>
      <a:lstStyle>
        <a:defPPr algn="ctr">
          <a:lnSpc>
            <a:spcPct val="90000"/>
          </a:lnSpc>
          <a:defRPr sz="2400" dirty="0" smtClean="0">
            <a:solidFill>
              <a:schemeClr val="bg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meBoardColorful_16x9.potx" id="{98C88DC9-98CC-4C0C-8A35-B3A047044276}" vid="{FD87E919-AD65-4324-B175-BCA884E59E92}"/>
    </a:ext>
  </a:extLst>
</a:theme>
</file>

<file path=ppt/theme/theme2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63151B4-AA19-4907-9168-9B66268D5F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Quiz show game (multicolor categories, widescreen)</Template>
  <TotalTime>0</TotalTime>
  <Words>706</Words>
  <Application>Microsoft Office PowerPoint</Application>
  <PresentationFormat>Widescreen</PresentationFormat>
  <Paragraphs>186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Calibri Light</vt:lpstr>
      <vt:lpstr>Corbel</vt:lpstr>
      <vt:lpstr>Game Board Colorful 16x9</vt:lpstr>
      <vt:lpstr>PowerPoint Presentation</vt:lpstr>
      <vt:lpstr>Category 1 questions follow</vt:lpstr>
      <vt:lpstr>Category 1</vt:lpstr>
      <vt:lpstr>Category 1</vt:lpstr>
      <vt:lpstr>Category 1</vt:lpstr>
      <vt:lpstr>Category 1</vt:lpstr>
      <vt:lpstr>Category 1</vt:lpstr>
      <vt:lpstr>Category 1</vt:lpstr>
      <vt:lpstr>Category 1</vt:lpstr>
      <vt:lpstr>Category 1</vt:lpstr>
      <vt:lpstr>Category 1</vt:lpstr>
      <vt:lpstr>Category 1</vt:lpstr>
      <vt:lpstr>Category 2 questions follow</vt:lpstr>
      <vt:lpstr>Category 2</vt:lpstr>
      <vt:lpstr>Category 2</vt:lpstr>
      <vt:lpstr>PowerPoint Presentation</vt:lpstr>
      <vt:lpstr>Category 2</vt:lpstr>
      <vt:lpstr>Category 2</vt:lpstr>
      <vt:lpstr>Category 2</vt:lpstr>
      <vt:lpstr>Category 2</vt:lpstr>
      <vt:lpstr>Category 2</vt:lpstr>
      <vt:lpstr>Category 2</vt:lpstr>
      <vt:lpstr>Category 2</vt:lpstr>
      <vt:lpstr>Category 3 questions follow</vt:lpstr>
      <vt:lpstr>Category 3</vt:lpstr>
      <vt:lpstr>Category 3</vt:lpstr>
      <vt:lpstr>Category 3</vt:lpstr>
      <vt:lpstr>Category 3</vt:lpstr>
      <vt:lpstr>Category 3</vt:lpstr>
      <vt:lpstr>Category 3</vt:lpstr>
      <vt:lpstr>Category 3</vt:lpstr>
      <vt:lpstr>Category 3</vt:lpstr>
      <vt:lpstr>Category 3</vt:lpstr>
      <vt:lpstr>Category 3</vt:lpstr>
      <vt:lpstr>Category 4 questions follow</vt:lpstr>
      <vt:lpstr>Category 4</vt:lpstr>
      <vt:lpstr>Category 4</vt:lpstr>
      <vt:lpstr>Category 4</vt:lpstr>
      <vt:lpstr>Category 4</vt:lpstr>
      <vt:lpstr>Category 4</vt:lpstr>
      <vt:lpstr>Category 4</vt:lpstr>
      <vt:lpstr>Category 4</vt:lpstr>
      <vt:lpstr>Category 4</vt:lpstr>
      <vt:lpstr>Category 4</vt:lpstr>
      <vt:lpstr>Category 4</vt:lpstr>
      <vt:lpstr>Category 5 questions follow</vt:lpstr>
      <vt:lpstr>Category 5</vt:lpstr>
      <vt:lpstr>Category 5</vt:lpstr>
      <vt:lpstr>Category 5</vt:lpstr>
      <vt:lpstr>Category 5</vt:lpstr>
      <vt:lpstr>Category 5</vt:lpstr>
      <vt:lpstr>Category 5</vt:lpstr>
      <vt:lpstr>Category 5</vt:lpstr>
      <vt:lpstr>Category 5</vt:lpstr>
      <vt:lpstr>Category 5</vt:lpstr>
      <vt:lpstr>Category 5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2016-11-06T16:40:51Z</dcterms:created>
  <dcterms:modified xsi:type="dcterms:W3CDTF">2016-11-07T04:21:23Z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TC040012069991</vt:lpwstr>
  </property>
</Properties>
</file>